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07614022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46CE6-948B-40DA-B68F-BA451D1AB5C9}" type="datetimeFigureOut">
              <a:rPr kumimoji="1" lang="ja-JP" altLang="en-US" smtClean="0"/>
              <a:t>2024/1/17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20439-489F-4E74-B810-B3438F2EDB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91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588630" y="6397444"/>
            <a:ext cx="4275403" cy="33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Osaka" charset="0"/>
                <a:ea typeface="Osaka" charset="0"/>
                <a:cs typeface="Osaka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35ABF5-BE3C-334E-9635-9B375AD4DD41}" type="slidenum"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  <a:cs typeface="ＭＳ Ｐゴシック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/>
              <a:ea typeface="ＭＳ Ｐゴシック"/>
              <a:cs typeface="ＭＳ Ｐゴシック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78100" y="504825"/>
            <a:ext cx="4611688" cy="3074988"/>
          </a:xfrm>
          <a:solidFill>
            <a:srgbClr val="FFFFFF"/>
          </a:solidFill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792700"/>
            <a:ext cx="7893050" cy="243832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禁煙は短期的にも長期的にも様々な医学的な効用が期待できる。</a:t>
            </a:r>
            <a:endParaRPr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禁煙後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20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分で血圧や脈拍が正常化し、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12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時間後には血液中の一酸化炭素濃度が正常になる。</a:t>
            </a:r>
            <a:endParaRPr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禁煙後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2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～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3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週間すると心機能、肺機能が改善し、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1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～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9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ヵ月後には咳、息切れ、疲れやすさが改善する。</a:t>
            </a:r>
            <a:endParaRPr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禁煙１年後には上昇していた冠動脈疾患のリスクが半減し、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5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年後には脳卒中のリスクが非喫煙者と同じレベルにまで低下する。</a:t>
            </a:r>
            <a:endParaRPr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禁煙後</a:t>
            </a:r>
            <a:r>
              <a:rPr lang="en-US" altLang="ja-JP" dirty="0">
                <a:latin typeface="ＭＳ Ｐ明朝" charset="0"/>
                <a:ea typeface="細明朝体" charset="0"/>
                <a:cs typeface="細明朝体" charset="0"/>
              </a:rPr>
              <a:t>10</a:t>
            </a:r>
            <a:r>
              <a:rPr lang="ja-JP" altLang="en-US" dirty="0">
                <a:latin typeface="ＭＳ Ｐ明朝" charset="0"/>
                <a:ea typeface="細明朝体" charset="0"/>
                <a:cs typeface="細明朝体" charset="0"/>
              </a:rPr>
              <a:t>年経過すると、肺がんによる死亡率が喫煙者の半分となり、</a:t>
            </a:r>
            <a:r>
              <a:rPr kumimoji="0" lang="ja-JP" altLang="en-US" dirty="0">
                <a:latin typeface="ＭＳ Ｐ明朝" charset="0"/>
                <a:ea typeface="細明朝体" charset="0"/>
                <a:cs typeface="細明朝体" charset="0"/>
              </a:rPr>
              <a:t>口腔がん、咽頭がん、食道がん、膀胱がん、子宮頸がん、膵臓がんになるリスクが低下する。</a:t>
            </a:r>
            <a:endParaRPr kumimoji="0"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kumimoji="0" lang="ja-JP" altLang="en-US" dirty="0">
                <a:latin typeface="ＭＳ Ｐ明朝" charset="0"/>
                <a:ea typeface="細明朝体" charset="0"/>
                <a:cs typeface="細明朝体" charset="0"/>
              </a:rPr>
              <a:t>禁煙後</a:t>
            </a:r>
            <a:r>
              <a:rPr kumimoji="0" lang="en-US" altLang="ja-JP" dirty="0">
                <a:latin typeface="ＭＳ Ｐ明朝" charset="0"/>
                <a:ea typeface="細明朝体" charset="0"/>
                <a:cs typeface="細明朝体" charset="0"/>
              </a:rPr>
              <a:t>15</a:t>
            </a:r>
            <a:r>
              <a:rPr kumimoji="0" lang="ja-JP" altLang="en-US" dirty="0">
                <a:latin typeface="ＭＳ Ｐ明朝" charset="0"/>
                <a:ea typeface="細明朝体" charset="0"/>
                <a:cs typeface="細明朝体" charset="0"/>
              </a:rPr>
              <a:t>年経過すると、冠動脈疾患のリスクが非喫煙者と同じレベルになる。</a:t>
            </a:r>
            <a:endParaRPr kumimoji="0"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r>
              <a:rPr kumimoji="0" lang="ja-JP" altLang="en-US" dirty="0">
                <a:latin typeface="ＭＳ Ｐ明朝" charset="0"/>
                <a:ea typeface="細明朝体" charset="0"/>
                <a:cs typeface="細明朝体" charset="0"/>
              </a:rPr>
              <a:t>このように禁煙は様々な効用が期待できる。</a:t>
            </a:r>
            <a:endParaRPr kumimoji="0" lang="en-US" altLang="ja-JP" dirty="0">
              <a:latin typeface="ＭＳ Ｐ明朝" charset="0"/>
              <a:ea typeface="細明朝体" charset="0"/>
              <a:cs typeface="細明朝体" charset="0"/>
            </a:endParaRPr>
          </a:p>
          <a:p>
            <a:pPr>
              <a:spcBef>
                <a:spcPct val="0"/>
              </a:spcBef>
            </a:pPr>
            <a:endParaRPr lang="ja-JP" altLang="en-US" dirty="0">
              <a:latin typeface="ＭＳ Ｐ明朝" charset="0"/>
              <a:ea typeface="細明朝体" charset="0"/>
              <a:cs typeface="細明朝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542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16EE-2111-42A6-B018-891EA90B2D84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5826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59820-41B2-4EDF-A420-740E4577CA0B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3747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3" y="609600"/>
            <a:ext cx="2590801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1" y="609600"/>
            <a:ext cx="7591778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B670F-ED4E-4823-A66D-F04783CDECF6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62086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914478" y="1981200"/>
            <a:ext cx="5091289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6389" y="1981200"/>
            <a:ext cx="5091289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8C879-5816-46C3-B11D-B1EDE4AE9FE7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63704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58E7A-4ED2-40C1-9403-2C7929A73077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57075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1_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96A74-0B07-4C45-A91A-792F31887FB8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40597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mediaAndTx">
  <p:cSld name="タイトル、メディア クリップ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87970" y="609600"/>
            <a:ext cx="91440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メディア プレースホルダ 2"/>
          <p:cNvSpPr>
            <a:spLocks noGrp="1"/>
          </p:cNvSpPr>
          <p:nvPr>
            <p:ph type="media" sz="half" idx="1"/>
          </p:nvPr>
        </p:nvSpPr>
        <p:spPr>
          <a:xfrm>
            <a:off x="1556019" y="1981200"/>
            <a:ext cx="4526844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263458" y="1981200"/>
            <a:ext cx="4526844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9948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1A79B-297C-4479-ACA5-75701C4F6C3E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7391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319" y="44070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319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428C-CD13-491F-8C9F-583C620BCA98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517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78" y="1981200"/>
            <a:ext cx="5091289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86389" y="1981200"/>
            <a:ext cx="5091289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19937-1D90-406C-AF87-361ECF36F94B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145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6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6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838" y="1535113"/>
            <a:ext cx="53885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838" y="2174875"/>
            <a:ext cx="538856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48F-A304-4BFA-9282-31DB95D31787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1113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DFA0D-2218-4981-B253-A21D00A13AAA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0875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6353E-A322-40B2-9F4C-900EEB6A15FC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220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31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7676" y="273167"/>
            <a:ext cx="681472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3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E697D-84B4-4EE0-AF1F-0C81BA59B663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6997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481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481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481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405DC-0E38-49E9-96A4-38857BF15D79}" type="slidenum">
              <a:rPr lang="ja-JP" altLang="en-US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Times New Roman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9041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  <a:cs typeface="Osaka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  <a:cs typeface="Osaka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E637D0-E325-42AD-BBE6-0BD314FC7CC5}" type="slidenum">
              <a:rPr lang="ja-JP" altLang="en-US" smtClean="0">
                <a:solidFill>
                  <a:srgbClr val="000000"/>
                </a:solidFill>
                <a:cs typeface="Osaka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  <a:cs typeface="Osa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7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AutoShape 2"/>
          <p:cNvSpPr>
            <a:spLocks noChangeArrowheads="1"/>
          </p:cNvSpPr>
          <p:nvPr/>
        </p:nvSpPr>
        <p:spPr bwMode="auto">
          <a:xfrm rot="7563103">
            <a:off x="4586288" y="-1290638"/>
            <a:ext cx="1295400" cy="9217025"/>
          </a:xfrm>
          <a:prstGeom prst="upArrow">
            <a:avLst>
              <a:gd name="adj1" fmla="val 41176"/>
              <a:gd name="adj2" fmla="val 5810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ＭＳ Ｐゴシック"/>
            </a:endParaRP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title"/>
          </p:nvPr>
        </p:nvSpPr>
        <p:spPr>
          <a:xfrm>
            <a:off x="7320137" y="188640"/>
            <a:ext cx="3703389" cy="1368152"/>
          </a:xfrm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禁煙</a:t>
            </a:r>
            <a: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10</a:t>
            </a: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年で循環器</a:t>
            </a:r>
            <a:b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</a:b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（脳</a:t>
            </a: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卒中、心筋梗塞）</a:t>
            </a:r>
            <a:br>
              <a:rPr lang="en-US" altLang="ja-JP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</a:br>
            <a:r>
              <a:rPr lang="ja-JP" altLang="en-US" sz="280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のリスク</a:t>
            </a:r>
            <a:r>
              <a:rPr lang="ja-JP" altLang="en-US" sz="2800" dirty="0">
                <a:latin typeface="MS PGothic" panose="020B0600070205080204" pitchFamily="34" charset="-128"/>
                <a:ea typeface="MS PGothic" panose="020B0600070205080204" pitchFamily="34" charset="-128"/>
                <a:cs typeface="ＭＳ Ｐゴシック" charset="0"/>
              </a:rPr>
              <a:t>消失</a:t>
            </a:r>
          </a:p>
        </p:txBody>
      </p:sp>
      <p:sp>
        <p:nvSpPr>
          <p:cNvPr id="534532" name="Oval 4"/>
          <p:cNvSpPr>
            <a:spLocks noChangeArrowheads="1"/>
          </p:cNvSpPr>
          <p:nvPr/>
        </p:nvSpPr>
        <p:spPr bwMode="auto">
          <a:xfrm>
            <a:off x="1304926" y="549277"/>
            <a:ext cx="890588" cy="792163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禁煙後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２０分</a:t>
            </a:r>
          </a:p>
        </p:txBody>
      </p:sp>
      <p:sp>
        <p:nvSpPr>
          <p:cNvPr id="534533" name="Oval 5"/>
          <p:cNvSpPr>
            <a:spLocks noChangeArrowheads="1"/>
          </p:cNvSpPr>
          <p:nvPr/>
        </p:nvSpPr>
        <p:spPr bwMode="auto">
          <a:xfrm>
            <a:off x="2170114" y="1268413"/>
            <a:ext cx="892175" cy="79216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１２時間</a:t>
            </a:r>
          </a:p>
        </p:txBody>
      </p:sp>
      <p:sp>
        <p:nvSpPr>
          <p:cNvPr id="534534" name="Oval 6"/>
          <p:cNvSpPr>
            <a:spLocks noChangeArrowheads="1"/>
          </p:cNvSpPr>
          <p:nvPr/>
        </p:nvSpPr>
        <p:spPr bwMode="auto">
          <a:xfrm>
            <a:off x="3178176" y="1916113"/>
            <a:ext cx="892175" cy="79216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２～３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週間</a:t>
            </a:r>
          </a:p>
        </p:txBody>
      </p:sp>
      <p:sp>
        <p:nvSpPr>
          <p:cNvPr id="534535" name="Oval 7"/>
          <p:cNvSpPr>
            <a:spLocks noChangeArrowheads="1"/>
          </p:cNvSpPr>
          <p:nvPr/>
        </p:nvSpPr>
        <p:spPr bwMode="auto">
          <a:xfrm>
            <a:off x="4041780" y="2538413"/>
            <a:ext cx="892175" cy="79216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１～９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ヵ月</a:t>
            </a:r>
          </a:p>
        </p:txBody>
      </p:sp>
      <p:sp>
        <p:nvSpPr>
          <p:cNvPr id="534536" name="Oval 8"/>
          <p:cNvSpPr>
            <a:spLocks noChangeArrowheads="1"/>
          </p:cNvSpPr>
          <p:nvPr/>
        </p:nvSpPr>
        <p:spPr bwMode="auto">
          <a:xfrm>
            <a:off x="4878393" y="3141663"/>
            <a:ext cx="892175" cy="792162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１年</a:t>
            </a:r>
          </a:p>
        </p:txBody>
      </p:sp>
      <p:sp>
        <p:nvSpPr>
          <p:cNvPr id="534537" name="Oval 9"/>
          <p:cNvSpPr>
            <a:spLocks noChangeArrowheads="1"/>
          </p:cNvSpPr>
          <p:nvPr/>
        </p:nvSpPr>
        <p:spPr bwMode="auto">
          <a:xfrm>
            <a:off x="5784855" y="3810019"/>
            <a:ext cx="892175" cy="792163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５年</a:t>
            </a:r>
          </a:p>
        </p:txBody>
      </p:sp>
      <p:sp>
        <p:nvSpPr>
          <p:cNvPr id="534538" name="Oval 10"/>
          <p:cNvSpPr>
            <a:spLocks noChangeArrowheads="1"/>
          </p:cNvSpPr>
          <p:nvPr/>
        </p:nvSpPr>
        <p:spPr bwMode="auto">
          <a:xfrm>
            <a:off x="6489701" y="4365644"/>
            <a:ext cx="892175" cy="792163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１０年</a:t>
            </a:r>
          </a:p>
        </p:txBody>
      </p:sp>
      <p:sp>
        <p:nvSpPr>
          <p:cNvPr id="534539" name="Text Box 11"/>
          <p:cNvSpPr txBox="1">
            <a:spLocks noChangeArrowheads="1"/>
          </p:cNvSpPr>
          <p:nvPr/>
        </p:nvSpPr>
        <p:spPr bwMode="auto">
          <a:xfrm>
            <a:off x="2170124" y="476250"/>
            <a:ext cx="26823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血圧や脈拍が正常化する</a:t>
            </a:r>
          </a:p>
        </p:txBody>
      </p:sp>
      <p:sp>
        <p:nvSpPr>
          <p:cNvPr id="534540" name="Text Box 12"/>
          <p:cNvSpPr txBox="1">
            <a:spLocks noChangeArrowheads="1"/>
          </p:cNvSpPr>
          <p:nvPr/>
        </p:nvSpPr>
        <p:spPr bwMode="auto">
          <a:xfrm>
            <a:off x="3033726" y="1228725"/>
            <a:ext cx="403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血液中の一酸化炭素濃度が正常になる</a:t>
            </a:r>
          </a:p>
        </p:txBody>
      </p:sp>
      <p:sp>
        <p:nvSpPr>
          <p:cNvPr id="534541" name="Text Box 13"/>
          <p:cNvSpPr txBox="1">
            <a:spLocks noChangeArrowheads="1"/>
          </p:cNvSpPr>
          <p:nvPr/>
        </p:nvSpPr>
        <p:spPr bwMode="auto">
          <a:xfrm>
            <a:off x="4087813" y="1855788"/>
            <a:ext cx="39483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心機能が改善する。肺機能が回復する</a:t>
            </a:r>
          </a:p>
        </p:txBody>
      </p:sp>
      <p:sp>
        <p:nvSpPr>
          <p:cNvPr id="534542" name="Text Box 14"/>
          <p:cNvSpPr txBox="1">
            <a:spLocks noChangeArrowheads="1"/>
          </p:cNvSpPr>
          <p:nvPr/>
        </p:nvSpPr>
        <p:spPr bwMode="auto">
          <a:xfrm>
            <a:off x="4933961" y="2454275"/>
            <a:ext cx="38148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咳、息切れ、疲れやすさが改善される</a:t>
            </a:r>
          </a:p>
        </p:txBody>
      </p:sp>
      <p:sp>
        <p:nvSpPr>
          <p:cNvPr id="534543" name="Text Box 15"/>
          <p:cNvSpPr txBox="1">
            <a:spLocks noChangeArrowheads="1"/>
          </p:cNvSpPr>
          <p:nvPr/>
        </p:nvSpPr>
        <p:spPr bwMode="auto">
          <a:xfrm>
            <a:off x="2028837" y="3394508"/>
            <a:ext cx="2638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1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年：冠動脈疾患の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リスクが半減する</a:t>
            </a:r>
          </a:p>
        </p:txBody>
      </p:sp>
      <p:sp>
        <p:nvSpPr>
          <p:cNvPr id="534544" name="Text Box 16"/>
          <p:cNvSpPr txBox="1">
            <a:spLocks noChangeArrowheads="1"/>
          </p:cNvSpPr>
          <p:nvPr/>
        </p:nvSpPr>
        <p:spPr bwMode="auto">
          <a:xfrm>
            <a:off x="6467187" y="3179127"/>
            <a:ext cx="39032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5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年：脳卒中のリスクが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非喫煙者と同じレベルになる</a:t>
            </a:r>
          </a:p>
        </p:txBody>
      </p:sp>
      <p:sp>
        <p:nvSpPr>
          <p:cNvPr id="534545" name="Oval 17"/>
          <p:cNvSpPr>
            <a:spLocks noChangeArrowheads="1"/>
          </p:cNvSpPr>
          <p:nvPr/>
        </p:nvSpPr>
        <p:spPr bwMode="auto">
          <a:xfrm>
            <a:off x="7497764" y="4941907"/>
            <a:ext cx="892175" cy="790575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１５年</a:t>
            </a:r>
          </a:p>
        </p:txBody>
      </p:sp>
      <p:sp>
        <p:nvSpPr>
          <p:cNvPr id="534546" name="Text Box 18"/>
          <p:cNvSpPr txBox="1">
            <a:spLocks noChangeArrowheads="1"/>
          </p:cNvSpPr>
          <p:nvPr/>
        </p:nvSpPr>
        <p:spPr bwMode="auto">
          <a:xfrm>
            <a:off x="1040251" y="5193295"/>
            <a:ext cx="594585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15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年：肺がん死亡率が喫煙者</a:t>
            </a:r>
            <a:r>
              <a:rPr kumimoji="0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の半分、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口腔がん、咽頭がん、食道がん、膀胱がん、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子宮頸がん</a:t>
            </a:r>
            <a:r>
              <a:rPr kumimoji="0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、膵臓がんのリスク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が低下する</a:t>
            </a:r>
          </a:p>
        </p:txBody>
      </p:sp>
      <p:sp>
        <p:nvSpPr>
          <p:cNvPr id="534547" name="Text Box 19"/>
          <p:cNvSpPr txBox="1">
            <a:spLocks noChangeArrowheads="1"/>
          </p:cNvSpPr>
          <p:nvPr/>
        </p:nvSpPr>
        <p:spPr bwMode="auto">
          <a:xfrm>
            <a:off x="7278700" y="4078307"/>
            <a:ext cx="38651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10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年：冠動脈疾患のリスクが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　　非喫煙者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と同じレベルに</a:t>
            </a:r>
          </a:p>
        </p:txBody>
      </p:sp>
      <p:sp>
        <p:nvSpPr>
          <p:cNvPr id="534548" name="Text Box 20"/>
          <p:cNvSpPr txBox="1">
            <a:spLocks noChangeArrowheads="1"/>
          </p:cNvSpPr>
          <p:nvPr/>
        </p:nvSpPr>
        <p:spPr bwMode="auto">
          <a:xfrm>
            <a:off x="4457712" y="6642563"/>
            <a:ext cx="665915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American Cancer Society : Guide to Quitting Smoking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より作図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http://</a:t>
            </a:r>
            <a:r>
              <a:rPr kumimoji="0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HGPｺﾞｼｯｸE" charset="0"/>
              </a:rPr>
              <a:t>www.cancer.org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HGPｺﾞｼｯｸE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1A75ACC-15F1-A44F-BDD1-878C97A995D5}"/>
              </a:ext>
            </a:extLst>
          </p:cNvPr>
          <p:cNvSpPr txBox="1"/>
          <p:nvPr/>
        </p:nvSpPr>
        <p:spPr>
          <a:xfrm>
            <a:off x="1192506" y="3068377"/>
            <a:ext cx="21467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冠動脈：心臓の血管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9C96913-98FE-06E7-50B2-C71140043DA7}"/>
              </a:ext>
            </a:extLst>
          </p:cNvPr>
          <p:cNvSpPr txBox="1"/>
          <p:nvPr/>
        </p:nvSpPr>
        <p:spPr>
          <a:xfrm>
            <a:off x="9211280" y="5415954"/>
            <a:ext cx="172675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10〜15</a:t>
            </a: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年以上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生きる予定が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あるのなら・・・</a:t>
            </a:r>
          </a:p>
        </p:txBody>
      </p:sp>
    </p:spTree>
    <p:extLst>
      <p:ext uri="{BB962C8B-B14F-4D97-AF65-F5344CB8AC3E}">
        <p14:creationId xmlns:p14="http://schemas.microsoft.com/office/powerpoint/2010/main" val="4294492577"/>
      </p:ext>
    </p:extLst>
  </p:cSld>
  <p:clrMapOvr>
    <a:masterClrMapping/>
  </p:clrMapOvr>
</p:sld>
</file>

<file path=ppt/theme/theme1.xml><?xml version="1.0" encoding="utf-8"?>
<a:theme xmlns:a="http://schemas.openxmlformats.org/drawingml/2006/main" name="26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ワイド画面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Ｐゴシック</vt:lpstr>
      <vt:lpstr>ＭＳ Ｐ明朝</vt:lpstr>
      <vt:lpstr>游ゴシック</vt:lpstr>
      <vt:lpstr>Times New Roman</vt:lpstr>
      <vt:lpstr>26_標準デザイン</vt:lpstr>
      <vt:lpstr>禁煙10年で循環器 （脳卒中、心筋梗塞） のリスク消失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禁煙10年で循環器 （脳卒中、心筋梗塞） のリスク消失</dc:title>
  <dc:creator>坪田 典之</dc:creator>
  <cp:lastModifiedBy>坪田 典之</cp:lastModifiedBy>
  <cp:revision>1</cp:revision>
  <dcterms:created xsi:type="dcterms:W3CDTF">2024-01-17T01:48:32Z</dcterms:created>
  <dcterms:modified xsi:type="dcterms:W3CDTF">2024-01-17T01:49:11Z</dcterms:modified>
</cp:coreProperties>
</file>